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23"/>
  </p:notesMasterIdLst>
  <p:sldIdLst>
    <p:sldId id="259" r:id="rId2"/>
    <p:sldId id="301" r:id="rId3"/>
    <p:sldId id="264" r:id="rId4"/>
    <p:sldId id="307" r:id="rId5"/>
    <p:sldId id="282" r:id="rId6"/>
    <p:sldId id="309" r:id="rId7"/>
    <p:sldId id="308" r:id="rId8"/>
    <p:sldId id="310" r:id="rId9"/>
    <p:sldId id="311" r:id="rId10"/>
    <p:sldId id="313" r:id="rId11"/>
    <p:sldId id="302" r:id="rId12"/>
    <p:sldId id="312" r:id="rId13"/>
    <p:sldId id="314" r:id="rId14"/>
    <p:sldId id="315" r:id="rId15"/>
    <p:sldId id="316" r:id="rId16"/>
    <p:sldId id="317" r:id="rId17"/>
    <p:sldId id="319" r:id="rId18"/>
    <p:sldId id="303" r:id="rId19"/>
    <p:sldId id="304" r:id="rId20"/>
    <p:sldId id="305" r:id="rId21"/>
    <p:sldId id="306" r:id="rId22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4"/>
    <p:restoredTop sz="85191"/>
  </p:normalViewPr>
  <p:slideViewPr>
    <p:cSldViewPr snapToGrid="0" snapToObjects="1">
      <p:cViewPr varScale="1">
        <p:scale>
          <a:sx n="82" d="100"/>
          <a:sy n="82" d="100"/>
        </p:scale>
        <p:origin x="1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53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14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02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24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43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87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708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0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69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07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本章包括以下内容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endParaRPr lang="zh-CN" altLang="en-US" dirty="0">
              <a:effectLst/>
            </a:endParaRPr>
          </a:p>
          <a:p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 神经网络的核心组件</a:t>
            </a:r>
            <a:b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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简介</a:t>
            </a:r>
            <a:b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 建立深度学习工作站</a:t>
            </a:r>
            <a:b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 使用神经网络解决基本的分类问题与回归问题 </a:t>
            </a:r>
            <a:endParaRPr lang="zh-CN" alt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3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75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0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92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02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04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983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11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68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4968-6DEE-5148-ACAA-0BD9B861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E49AB-D446-C943-BD9B-C0D7CD70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E214-349B-064C-95FC-517F658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0CC9-836A-6D4E-8962-A84FEEE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E9CC-7DEE-3C4E-9EFD-6169B58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710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D109-A6DA-3B45-9A1D-8F0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385EE-79AF-0841-ADDD-66E167F3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A673E-B47A-CC48-8251-67D37910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4194-7247-D348-B3B4-C4E6A3B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CFAE-441E-8E4B-BC22-23AD71B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0703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129E0-F43A-B948-9B69-2759C6D7A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BE13B-681C-274F-B810-F809CABD9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524CA-9548-8045-8B43-468A6B2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F2D90-0961-6E43-A880-499F272D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DEC87-71AE-2541-9229-C2DCDBED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612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4F42-DBA8-5C42-9B45-7A90E5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98D6-8008-1E46-B3C0-0F5190F3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A4C5C-5DF3-7D41-9869-BF692094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092BF-26D3-E440-B95C-0E2EDB64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C4D0B-5476-9F40-BEDA-C248EBB2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0595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7FFD-CE82-EB43-A564-0DBADA0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3CF16-A909-4F40-8B86-CDCDAA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15E9C-0FDC-6C48-AC61-70049083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43E2-7905-6847-90B1-3E0AE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CAF0-A0C9-F948-BFB0-AEF0BF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19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F196-9611-2745-BB84-826F878D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DDC54-616C-824A-86CB-BDFE3BA1A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05EB4-BE31-844F-A5FA-D0D480F4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428B7-F2EB-8542-B0C0-D365AEFA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712CE-73D2-4F4C-B76F-7BE93D8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13FED-0431-CA41-A819-D51934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737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972A-58CE-8D47-90A0-62FF851C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4588F-AD3A-954F-A6A0-2D9B2C28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A198-54A4-4740-A0A6-69EA225F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42A12-4AE7-D34F-8935-B1B759AA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14D28-B248-E740-B3D7-3BDD8D093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5B9DA5-1296-564B-8999-517B1A63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6125E-5442-CC48-B9F3-D23B50BC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6E8B9-7210-9A44-817C-74648E81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3796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28B1-1606-8741-940E-AB58AD13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21A66-4D06-B345-B5E0-EA3597D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297A4-7C06-114F-89AF-8B1E338F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5AE34-1CCE-CE44-AB0A-FA674D44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4730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46B49-9DFF-E54C-B104-3AC4FFB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136C2-86B2-9442-875A-7FFF458B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3FBBB-ACC1-F44D-A1A6-D0840CA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4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BED2-270F-524E-ACC2-19C0653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80154-AF14-4040-BA03-F382C6E3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57294-5468-1A46-851A-8FC0312C3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286D4-E4E2-E347-90AB-B78269D9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2B23C-4524-6745-851E-AEDA2E48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FDC57-16D9-7741-9AAC-70A449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7169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E660-3366-AC42-879B-B95C91F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25911-31BA-3342-B22C-E70AF2ACC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A7B9-B991-6642-96D3-17FF1B38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7DA8-6DB1-474E-9C35-F9DF0AE3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A5E48-E575-1D40-AC24-5024FDB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94CA0-CAD0-A94C-9A39-8BA043C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53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82AEB-5C37-4240-8122-0D3311BC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5E891-D848-944B-8F1C-5A299D68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E5E6F-3F90-5A48-B3E0-62873F606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7587-7339-3144-89B3-0693B198E957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04E04-087A-904D-8664-92C42E512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2AA3A-B0A1-9743-92F3-C6758A06B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7"/>
          <p:cNvSpPr txBox="1"/>
          <p:nvPr/>
        </p:nvSpPr>
        <p:spPr>
          <a:xfrm>
            <a:off x="3117136" y="2883493"/>
            <a:ext cx="8396127" cy="95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第二章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神经网络入门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使用 </a:t>
            </a:r>
            <a:r>
              <a:rPr lang="en-US" altLang="zh-CN" sz="3600" dirty="0" err="1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Keras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训练 </a:t>
            </a:r>
            <a:r>
              <a:rPr lang="en-US" altLang="zh-CN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MNIST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模型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0154E-6BD3-864B-9040-1EC8B5079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37"/>
          <a:stretch/>
        </p:blipFill>
        <p:spPr>
          <a:xfrm>
            <a:off x="286992" y="2179663"/>
            <a:ext cx="6196721" cy="2763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872FBF-2FB5-1B4B-9415-C41CEC3C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710" y="2179663"/>
            <a:ext cx="7457396" cy="2578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5BC96-B89D-304B-B26E-FD65DCEFB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703" y="5496002"/>
            <a:ext cx="7395403" cy="167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738995-83F3-2C4B-8F6C-A4287E256AEE}"/>
              </a:ext>
            </a:extLst>
          </p:cNvPr>
          <p:cNvSpPr/>
          <p:nvPr/>
        </p:nvSpPr>
        <p:spPr>
          <a:xfrm>
            <a:off x="1797804" y="2411840"/>
            <a:ext cx="2464230" cy="5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E0EA1-610B-534D-9A58-F27F9E83DCA2}"/>
              </a:ext>
            </a:extLst>
          </p:cNvPr>
          <p:cNvSpPr/>
          <p:nvPr/>
        </p:nvSpPr>
        <p:spPr>
          <a:xfrm>
            <a:off x="7114557" y="2753201"/>
            <a:ext cx="1264541" cy="258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E48D0-119A-2148-BBB6-7F1FA7DA845F}"/>
              </a:ext>
            </a:extLst>
          </p:cNvPr>
          <p:cNvSpPr/>
          <p:nvPr/>
        </p:nvSpPr>
        <p:spPr>
          <a:xfrm>
            <a:off x="7114556" y="6456692"/>
            <a:ext cx="1264541" cy="258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450;p102">
            <a:extLst>
              <a:ext uri="{FF2B5EF4-FFF2-40B4-BE49-F238E27FC236}">
                <a16:creationId xmlns:a16="http://schemas.microsoft.com/office/drawing/2014/main" id="{F5D66064-CB02-A643-A1E9-3FBE07A276EC}"/>
              </a:ext>
            </a:extLst>
          </p:cNvPr>
          <p:cNvSpPr txBox="1"/>
          <p:nvPr/>
        </p:nvSpPr>
        <p:spPr>
          <a:xfrm>
            <a:off x="8851676" y="4789385"/>
            <a:ext cx="2783463" cy="57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331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深度学习框架 </a:t>
            </a:r>
            <a:r>
              <a:rPr lang="en-US" altLang="zh-CN" sz="4000" dirty="0" err="1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Keras</a:t>
            </a:r>
            <a:r>
              <a:rPr lang="en-US" altLang="zh-CN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72654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err="1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Keras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简介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C18CD-DB61-4249-A870-7D744C27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009900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主流深度学习框架热度对比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1266C-E314-7A40-A9AF-74734E42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313" y="1092237"/>
            <a:ext cx="7567787" cy="69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主流深度学习框架热度对比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8D121-6EE0-EA4E-A498-F08428B2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01" y="1097773"/>
            <a:ext cx="7530599" cy="69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主流深度学习框架热度对比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091B9-5782-FE41-96EE-E10047F1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28" y="1097773"/>
            <a:ext cx="10000745" cy="67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4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主流深度学习框架热度对比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3B14D-6965-6745-BFC8-89886B4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86" y="2292325"/>
            <a:ext cx="8439945" cy="4822822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:a16="http://schemas.microsoft.com/office/drawing/2014/main" id="{9462251C-D1E3-0347-A90B-3D8A40C6B785}"/>
              </a:ext>
            </a:extLst>
          </p:cNvPr>
          <p:cNvSpPr txBox="1"/>
          <p:nvPr/>
        </p:nvSpPr>
        <p:spPr>
          <a:xfrm>
            <a:off x="1022182" y="2150897"/>
            <a:ext cx="1845005" cy="50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图需要重绘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9986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6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搭建深度学习开发环境</a:t>
            </a:r>
          </a:p>
        </p:txBody>
      </p:sp>
    </p:spTree>
    <p:extLst>
      <p:ext uri="{BB962C8B-B14F-4D97-AF65-F5344CB8AC3E}">
        <p14:creationId xmlns:p14="http://schemas.microsoft.com/office/powerpoint/2010/main" val="142668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二分类问题描述与数据集介绍</a:t>
            </a:r>
          </a:p>
        </p:txBody>
      </p:sp>
    </p:spTree>
    <p:extLst>
      <p:ext uri="{BB962C8B-B14F-4D97-AF65-F5344CB8AC3E}">
        <p14:creationId xmlns:p14="http://schemas.microsoft.com/office/powerpoint/2010/main" val="54459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0;p102">
            <a:extLst>
              <a:ext uri="{FF2B5EF4-FFF2-40B4-BE49-F238E27FC236}">
                <a16:creationId xmlns:a16="http://schemas.microsoft.com/office/drawing/2014/main" id="{04E7719A-FAE5-AF49-9084-C8058797A849}"/>
              </a:ext>
            </a:extLst>
          </p:cNvPr>
          <p:cNvSpPr txBox="1"/>
          <p:nvPr/>
        </p:nvSpPr>
        <p:spPr>
          <a:xfrm>
            <a:off x="1841578" y="2112064"/>
            <a:ext cx="9232743" cy="508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数据、模型、损失函数与优化器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深度学习框架 </a:t>
            </a:r>
            <a:r>
              <a:rPr lang="en-US" altLang="zh-CN" sz="3200" dirty="0" err="1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Keras</a:t>
            </a:r>
            <a:r>
              <a:rPr lang="en-US" altLang="zh-CN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简介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搭建深度学习开发环境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二分类问题描述与数据集介绍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电影评论分类（二分类）模型设计与实现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多分类问题描述与数据集介绍</a:t>
            </a:r>
            <a:endParaRPr lang="en-US" altLang="zh-CN" sz="32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:a16="http://schemas.microsoft.com/office/drawing/2014/main" id="{6DB4F25D-EC9D-EF44-BEFA-70C7EF571A5E}"/>
              </a:ext>
            </a:extLst>
          </p:cNvPr>
          <p:cNvSpPr txBox="1"/>
          <p:nvPr/>
        </p:nvSpPr>
        <p:spPr>
          <a:xfrm>
            <a:off x="1060528" y="626164"/>
            <a:ext cx="9232743" cy="7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目录</a:t>
            </a:r>
            <a:endParaRPr lang="en-US" altLang="zh-CN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5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237191" y="3597964"/>
            <a:ext cx="1015601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电影评论分类（二分类）</a:t>
            </a:r>
            <a:endParaRPr lang="en-US" altLang="zh-CN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71873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多分类问题描述与数据集介绍</a:t>
            </a:r>
          </a:p>
        </p:txBody>
      </p:sp>
    </p:spTree>
    <p:extLst>
      <p:ext uri="{BB962C8B-B14F-4D97-AF65-F5344CB8AC3E}">
        <p14:creationId xmlns:p14="http://schemas.microsoft.com/office/powerpoint/2010/main" val="156297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数据、模型、损失函数与优化器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神经网络四个核心概念间关系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C1BF5-4621-A14C-92B2-87A3A9A6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410" y="2150897"/>
            <a:ext cx="6818690" cy="4578734"/>
          </a:xfrm>
          <a:prstGeom prst="rect">
            <a:avLst/>
          </a:prstGeom>
        </p:spPr>
      </p:pic>
      <p:sp>
        <p:nvSpPr>
          <p:cNvPr id="8" name="Google Shape;450;p102">
            <a:extLst>
              <a:ext uri="{FF2B5EF4-FFF2-40B4-BE49-F238E27FC236}">
                <a16:creationId xmlns:a16="http://schemas.microsoft.com/office/drawing/2014/main" id="{31FCF350-A44A-CF4F-B6CC-07AE14C1CBE2}"/>
              </a:ext>
            </a:extLst>
          </p:cNvPr>
          <p:cNvSpPr txBox="1"/>
          <p:nvPr/>
        </p:nvSpPr>
        <p:spPr>
          <a:xfrm>
            <a:off x="1022182" y="2150897"/>
            <a:ext cx="1845005" cy="50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图需要重绘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1079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''Hello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MNIST''</a:t>
            </a:r>
          </a:p>
        </p:txBody>
      </p:sp>
      <p:pic>
        <p:nvPicPr>
          <p:cNvPr id="5" name="Picture 2" descr="https://miro.medium.com/max/2200/1*XdCMCaHPt-pqtEibUfAnNw.png">
            <a:extLst>
              <a:ext uri="{FF2B5EF4-FFF2-40B4-BE49-F238E27FC236}">
                <a16:creationId xmlns:a16="http://schemas.microsoft.com/office/drawing/2014/main" id="{536DE511-E19F-4348-97B3-573D87A9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523" y="1097773"/>
            <a:ext cx="9525000" cy="649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50;p102">
            <a:extLst>
              <a:ext uri="{FF2B5EF4-FFF2-40B4-BE49-F238E27FC236}">
                <a16:creationId xmlns:a16="http://schemas.microsoft.com/office/drawing/2014/main" id="{683A0286-3EEB-1845-A0B6-80BC315A63E4}"/>
              </a:ext>
            </a:extLst>
          </p:cNvPr>
          <p:cNvSpPr txBox="1"/>
          <p:nvPr/>
        </p:nvSpPr>
        <p:spPr>
          <a:xfrm>
            <a:off x="3378007" y="2351301"/>
            <a:ext cx="2091257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（输入）数据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7" name="Google Shape;450;p102">
            <a:extLst>
              <a:ext uri="{FF2B5EF4-FFF2-40B4-BE49-F238E27FC236}">
                <a16:creationId xmlns:a16="http://schemas.microsoft.com/office/drawing/2014/main" id="{C86742DB-14FA-DF48-9B5D-1E6B226BB8E1}"/>
              </a:ext>
            </a:extLst>
          </p:cNvPr>
          <p:cNvSpPr txBox="1"/>
          <p:nvPr/>
        </p:nvSpPr>
        <p:spPr>
          <a:xfrm>
            <a:off x="7451478" y="2351301"/>
            <a:ext cx="2091257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61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神经网络层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7D72-C3F2-3C4A-B271-B02B3CB4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0" y="2753579"/>
            <a:ext cx="3718814" cy="4547095"/>
          </a:xfrm>
          <a:prstGeom prst="rect">
            <a:avLst/>
          </a:prstGeom>
        </p:spPr>
      </p:pic>
      <p:sp>
        <p:nvSpPr>
          <p:cNvPr id="8" name="Google Shape;450;p102">
            <a:extLst>
              <a:ext uri="{FF2B5EF4-FFF2-40B4-BE49-F238E27FC236}">
                <a16:creationId xmlns:a16="http://schemas.microsoft.com/office/drawing/2014/main" id="{C0CB6249-07E1-1D4C-A8B6-209F71F4FCF2}"/>
              </a:ext>
            </a:extLst>
          </p:cNvPr>
          <p:cNvSpPr txBox="1"/>
          <p:nvPr/>
        </p:nvSpPr>
        <p:spPr>
          <a:xfrm>
            <a:off x="1311370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全连接层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密集层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(FC/Dense)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D5F30-69DB-A947-B493-B5FA1CF7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082" y="3360168"/>
            <a:ext cx="4745206" cy="3333916"/>
          </a:xfrm>
          <a:prstGeom prst="rect">
            <a:avLst/>
          </a:prstGeom>
        </p:spPr>
      </p:pic>
      <p:sp>
        <p:nvSpPr>
          <p:cNvPr id="10" name="Google Shape;450;p102">
            <a:extLst>
              <a:ext uri="{FF2B5EF4-FFF2-40B4-BE49-F238E27FC236}">
                <a16:creationId xmlns:a16="http://schemas.microsoft.com/office/drawing/2014/main" id="{960F51B1-42AF-9345-BA49-77ACE859992C}"/>
              </a:ext>
            </a:extLst>
          </p:cNvPr>
          <p:cNvSpPr txBox="1"/>
          <p:nvPr/>
        </p:nvSpPr>
        <p:spPr>
          <a:xfrm>
            <a:off x="6066151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卷积层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(Conv)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7D339-9F28-BA43-9A8E-F9761441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2981" y="3344440"/>
            <a:ext cx="4579366" cy="3365373"/>
          </a:xfrm>
          <a:prstGeom prst="rect">
            <a:avLst/>
          </a:prstGeom>
        </p:spPr>
      </p:pic>
      <p:sp>
        <p:nvSpPr>
          <p:cNvPr id="12" name="Google Shape;450;p102">
            <a:extLst>
              <a:ext uri="{FF2B5EF4-FFF2-40B4-BE49-F238E27FC236}">
                <a16:creationId xmlns:a16="http://schemas.microsoft.com/office/drawing/2014/main" id="{1A030AC2-CCD1-1B4B-811D-4EEF9E1228DF}"/>
              </a:ext>
            </a:extLst>
          </p:cNvPr>
          <p:cNvSpPr txBox="1"/>
          <p:nvPr/>
        </p:nvSpPr>
        <p:spPr>
          <a:xfrm>
            <a:off x="10820932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池化层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(Pooling)</a:t>
            </a:r>
          </a:p>
        </p:txBody>
      </p:sp>
    </p:spTree>
    <p:extLst>
      <p:ext uri="{BB962C8B-B14F-4D97-AF65-F5344CB8AC3E}">
        <p14:creationId xmlns:p14="http://schemas.microsoft.com/office/powerpoint/2010/main" val="223262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模型：层构成的神经网络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220AA-A5FE-AB4E-A3C9-B7EA1995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2032840"/>
            <a:ext cx="12964160" cy="47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模型：层构成的神经网络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220AA-A5FE-AB4E-A3C9-B7EA1995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2032840"/>
            <a:ext cx="12964160" cy="47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5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使用 </a:t>
            </a:r>
            <a:r>
              <a:rPr lang="en-US" altLang="zh-CN" sz="3600" dirty="0" err="1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Keras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定义 </a:t>
            </a:r>
            <a:r>
              <a:rPr lang="en-US" altLang="zh-CN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MNIST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模型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FFE3-E31A-C049-A194-5145CF1A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0" y="3527348"/>
            <a:ext cx="7704272" cy="411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D4AA5-43D8-BE45-B583-6F3A3FF0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994" y="744528"/>
            <a:ext cx="5494212" cy="7300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83B5A-BF34-B64A-B99D-9717CB7B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26" y="1548908"/>
            <a:ext cx="7704272" cy="19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caicloud</Template>
  <TotalTime>13278</TotalTime>
  <Words>217</Words>
  <Application>Microsoft Macintosh PowerPoint</Application>
  <PresentationFormat>Custom</PresentationFormat>
  <Paragraphs>43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Microsoft YaHei</vt:lpstr>
      <vt:lpstr>Arial</vt:lpstr>
      <vt:lpstr>Calibri</vt:lpstr>
      <vt:lpstr>Google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 Jingtian</cp:lastModifiedBy>
  <cp:revision>446</cp:revision>
  <dcterms:modified xsi:type="dcterms:W3CDTF">2019-08-25T14:27:06Z</dcterms:modified>
</cp:coreProperties>
</file>